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Montserrat Classic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7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5985" y="5005684"/>
            <a:ext cx="8378015" cy="76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3"/>
              </a:lnSpc>
              <a:spcBef>
                <a:spcPct val="0"/>
              </a:spcBef>
            </a:pPr>
            <a:r>
              <a:rPr lang="en-US" sz="4495">
                <a:solidFill>
                  <a:srgbClr val="2F8EF0"/>
                </a:solidFill>
                <a:latin typeface="Open Sans Extra Bold"/>
              </a:rPr>
              <a:t>Adaptive Quizzing Platform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5905" t="0" r="-20331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91331" y="460615"/>
            <a:ext cx="4157849" cy="2298740"/>
          </a:xfrm>
          <a:custGeom>
            <a:avLst/>
            <a:gdLst/>
            <a:ahLst/>
            <a:cxnLst/>
            <a:rect r="r" b="b" t="t" l="l"/>
            <a:pathLst>
              <a:path h="2298740" w="4157849">
                <a:moveTo>
                  <a:pt x="0" y="0"/>
                </a:moveTo>
                <a:lnTo>
                  <a:pt x="4157850" y="0"/>
                </a:lnTo>
                <a:lnTo>
                  <a:pt x="4157850" y="2298740"/>
                </a:lnTo>
                <a:lnTo>
                  <a:pt x="0" y="229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735" r="0" b="-44139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6290261"/>
            <a:ext cx="7366063" cy="9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 Bold"/>
              </a:rPr>
              <a:t>By:</a:t>
            </a:r>
            <a:r>
              <a:rPr lang="en-US" sz="2753" spc="-55">
                <a:solidFill>
                  <a:srgbClr val="051D40"/>
                </a:solidFill>
                <a:latin typeface="Poppins"/>
              </a:rPr>
              <a:t> Israt Jahan (20222002010) 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 Bold"/>
              </a:rPr>
              <a:t>&amp;</a:t>
            </a:r>
            <a:r>
              <a:rPr lang="en-US" sz="2753" spc="-55">
                <a:solidFill>
                  <a:srgbClr val="051D40"/>
                </a:solidFill>
                <a:latin typeface="Poppins"/>
              </a:rPr>
              <a:t> Suraya Akter (20221063010)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210961"/>
            <a:ext cx="6738110" cy="14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2"/>
              </a:lnSpc>
              <a:spcBef>
                <a:spcPct val="0"/>
              </a:spcBef>
            </a:pPr>
            <a:r>
              <a:rPr lang="en-US" sz="8301">
                <a:solidFill>
                  <a:srgbClr val="2F8EF0"/>
                </a:solidFill>
                <a:latin typeface="Open Sans Extra Bold"/>
              </a:rPr>
              <a:t>Welcome to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02239"/>
            <a:ext cx="7366063" cy="9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 Bold"/>
              </a:rPr>
              <a:t>Mentor By:</a:t>
            </a:r>
            <a:r>
              <a:rPr lang="en-US" sz="2753" spc="-55">
                <a:solidFill>
                  <a:srgbClr val="051D40"/>
                </a:solidFill>
                <a:latin typeface="Poppins"/>
              </a:rPr>
              <a:t>  </a:t>
            </a:r>
            <a:r>
              <a:rPr lang="en-US" sz="2753" spc="-55">
                <a:solidFill>
                  <a:srgbClr val="051D40"/>
                </a:solidFill>
                <a:latin typeface="Poppins Bold"/>
              </a:rPr>
              <a:t>M. Raihan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Assistant Professor, Dept. of CSE, NWU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47415" y="530057"/>
            <a:ext cx="9572819" cy="49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2075D8"/>
                </a:solidFill>
                <a:latin typeface="Open Sans Extra Bold"/>
              </a:rPr>
              <a:t>North Western University (NWU)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755" y="441022"/>
            <a:ext cx="18006490" cy="1804816"/>
            <a:chOff x="0" y="0"/>
            <a:chExt cx="4742450" cy="475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2450" cy="475342"/>
            </a:xfrm>
            <a:custGeom>
              <a:avLst/>
              <a:gdLst/>
              <a:ahLst/>
              <a:cxnLst/>
              <a:rect r="r" b="b" t="t" l="l"/>
              <a:pathLst>
                <a:path h="475342" w="4742450">
                  <a:moveTo>
                    <a:pt x="0" y="0"/>
                  </a:moveTo>
                  <a:lnTo>
                    <a:pt x="4742450" y="0"/>
                  </a:lnTo>
                  <a:lnTo>
                    <a:pt x="4742450" y="475342"/>
                  </a:lnTo>
                  <a:lnTo>
                    <a:pt x="0" y="47534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4742450" cy="608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519"/>
                </a:lnSpc>
                <a:spcBef>
                  <a:spcPct val="0"/>
                </a:spcBef>
              </a:pPr>
              <a:r>
                <a:rPr lang="en-US" sz="6799">
                  <a:solidFill>
                    <a:srgbClr val="FDFDFD"/>
                  </a:solidFill>
                  <a:latin typeface="Open Sans Extra Bold"/>
                </a:rPr>
                <a:t>Demo Time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755" y="2245837"/>
            <a:ext cx="18006490" cy="8041163"/>
          </a:xfrm>
          <a:custGeom>
            <a:avLst/>
            <a:gdLst/>
            <a:ahLst/>
            <a:cxnLst/>
            <a:rect r="r" b="b" t="t" l="l"/>
            <a:pathLst>
              <a:path h="8041163" w="18006490">
                <a:moveTo>
                  <a:pt x="0" y="0"/>
                </a:moveTo>
                <a:lnTo>
                  <a:pt x="18006490" y="0"/>
                </a:lnTo>
                <a:lnTo>
                  <a:pt x="18006490" y="8041163"/>
                </a:lnTo>
                <a:lnTo>
                  <a:pt x="0" y="804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89" r="0" b="-2468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517160"/>
            <a:ext cx="3663125" cy="3663125"/>
          </a:xfrm>
          <a:custGeom>
            <a:avLst/>
            <a:gdLst/>
            <a:ahLst/>
            <a:cxnLst/>
            <a:rect r="r" b="b" t="t" l="l"/>
            <a:pathLst>
              <a:path h="3663125" w="3663125">
                <a:moveTo>
                  <a:pt x="0" y="0"/>
                </a:moveTo>
                <a:lnTo>
                  <a:pt x="3663125" y="0"/>
                </a:lnTo>
                <a:lnTo>
                  <a:pt x="3663125" y="3663125"/>
                </a:lnTo>
                <a:lnTo>
                  <a:pt x="0" y="3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19080" y="3841580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96731" y="447246"/>
            <a:ext cx="6491269" cy="9392508"/>
          </a:xfrm>
          <a:custGeom>
            <a:avLst/>
            <a:gdLst/>
            <a:ahLst/>
            <a:cxnLst/>
            <a:rect r="r" b="b" t="t" l="l"/>
            <a:pathLst>
              <a:path h="9392508" w="6491269">
                <a:moveTo>
                  <a:pt x="0" y="0"/>
                </a:moveTo>
                <a:lnTo>
                  <a:pt x="6491269" y="0"/>
                </a:lnTo>
                <a:lnTo>
                  <a:pt x="6491269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347" t="-4761" r="-9288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Key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3160" y="4647971"/>
            <a:ext cx="4579735" cy="100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2"/>
              </a:lnSpc>
            </a:pPr>
            <a:r>
              <a:rPr lang="en-US" sz="2809" spc="-56">
                <a:solidFill>
                  <a:srgbClr val="051D40"/>
                </a:solidFill>
                <a:latin typeface="Poppins"/>
              </a:rPr>
              <a:t>Problem Statement</a:t>
            </a:r>
          </a:p>
          <a:p>
            <a:pPr algn="l">
              <a:lnSpc>
                <a:spcPts val="3932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63160" y="5273478"/>
            <a:ext cx="4397771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Solution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Benefits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Business Model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Future Developments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2941233" y="7821392"/>
            <a:ext cx="6202767" cy="510937"/>
            <a:chOff x="0" y="0"/>
            <a:chExt cx="8270356" cy="681249"/>
          </a:xfrm>
        </p:grpSpPr>
        <p:sp>
          <p:nvSpPr>
            <p:cNvPr name="Freeform 33" id="33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962569" y="-33328"/>
              <a:ext cx="5863694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</a:rPr>
                <a:t>Demo Time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</a:rPr>
                <a:t>08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41233" y="8446629"/>
            <a:ext cx="6202767" cy="510937"/>
            <a:chOff x="0" y="0"/>
            <a:chExt cx="8270356" cy="681249"/>
          </a:xfrm>
        </p:grpSpPr>
        <p:sp>
          <p:nvSpPr>
            <p:cNvPr name="Freeform 37" id="37"/>
            <p:cNvSpPr/>
            <p:nvPr/>
          </p:nvSpPr>
          <p:spPr>
            <a:xfrm flipH="false" flipV="false" rot="5400000">
              <a:off x="-38398" y="38398"/>
              <a:ext cx="681249" cy="604454"/>
            </a:xfrm>
            <a:custGeom>
              <a:avLst/>
              <a:gdLst/>
              <a:ahLst/>
              <a:cxnLst/>
              <a:rect r="r" b="b" t="t" l="l"/>
              <a:pathLst>
                <a:path h="604454" w="681249">
                  <a:moveTo>
                    <a:pt x="0" y="0"/>
                  </a:moveTo>
                  <a:lnTo>
                    <a:pt x="681250" y="0"/>
                  </a:lnTo>
                  <a:lnTo>
                    <a:pt x="681250" y="604454"/>
                  </a:lnTo>
                  <a:lnTo>
                    <a:pt x="0" y="60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962569" y="-33328"/>
              <a:ext cx="5863694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</a:rPr>
                <a:t>Thank you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389220" y="-33328"/>
              <a:ext cx="881135" cy="662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>
                  <a:solidFill>
                    <a:srgbClr val="051D40"/>
                  </a:solidFill>
                  <a:latin typeface="Poppins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96755" y="4236467"/>
            <a:ext cx="10494490" cy="331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7121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Assalamu alaikum, Good [morning/afternoon/evening], ladies and gentlemen. Thank you for joining us today.</a:t>
            </a:r>
          </a:p>
          <a:p>
            <a:pPr algn="ctr" marL="507121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Let’s delve into the exciting world of </a:t>
            </a:r>
            <a:r>
              <a:rPr lang="en-US" sz="2348" spc="-46">
                <a:solidFill>
                  <a:srgbClr val="FDFDFD"/>
                </a:solidFill>
                <a:latin typeface="Poppins Bold"/>
              </a:rPr>
              <a:t>adaptive quizzing</a:t>
            </a:r>
            <a:r>
              <a:rPr lang="en-US" sz="2348" spc="-46">
                <a:solidFill>
                  <a:srgbClr val="FDFDFD"/>
                </a:solidFill>
                <a:latin typeface="Poppins"/>
              </a:rPr>
              <a:t> and explore how it’s reshaping education.</a:t>
            </a:r>
          </a:p>
          <a:p>
            <a:pPr algn="ctr" marL="507121" indent="-253561" lvl="1">
              <a:lnSpc>
                <a:spcPts val="3288"/>
              </a:lnSpc>
              <a:buFont typeface="Arial"/>
              <a:buChar char="•"/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Imagine a platform where educators can create customized quizzes, and students can engage in interactive learning experiences. That’s what our </a:t>
            </a:r>
            <a:r>
              <a:rPr lang="en-US" sz="2348" spc="-46">
                <a:solidFill>
                  <a:srgbClr val="FDFDFD"/>
                </a:solidFill>
                <a:latin typeface="Poppins Bold"/>
              </a:rPr>
              <a:t>Adaptive Quizzing Platform</a:t>
            </a:r>
            <a:r>
              <a:rPr lang="en-US" sz="2348" spc="-46">
                <a:solidFill>
                  <a:srgbClr val="FDFDFD"/>
                </a:solidFill>
                <a:latin typeface="Poppins"/>
              </a:rPr>
              <a:t> is all about.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038840" cy="2298740"/>
          </a:xfrm>
          <a:custGeom>
            <a:avLst/>
            <a:gdLst/>
            <a:ahLst/>
            <a:cxnLst/>
            <a:rect r="r" b="b" t="t" l="l"/>
            <a:pathLst>
              <a:path h="2298740" w="4038840">
                <a:moveTo>
                  <a:pt x="0" y="0"/>
                </a:moveTo>
                <a:lnTo>
                  <a:pt x="4038840" y="0"/>
                </a:lnTo>
                <a:lnTo>
                  <a:pt x="4038840" y="2298740"/>
                </a:lnTo>
                <a:lnTo>
                  <a:pt x="0" y="2298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848" r="0" b="-3784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4953" t="0" r="-2495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3628" y="2633747"/>
            <a:ext cx="8721848" cy="740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>
                <a:solidFill>
                  <a:srgbClr val="051D40"/>
                </a:solidFill>
                <a:latin typeface="Poppins Bold"/>
              </a:rPr>
              <a:t>F</a:t>
            </a:r>
            <a:r>
              <a:rPr lang="en-US" sz="2030" spc="-40" strike="noStrike" u="none">
                <a:solidFill>
                  <a:srgbClr val="051D40"/>
                </a:solidFill>
                <a:latin typeface="Poppins Bold"/>
              </a:rPr>
              <a:t>reemium Business Model: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We offer both free and paid features.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Educators can explore the basic functionalities without any cost.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Premium users unlock additional features for a more robust experience.</a:t>
            </a:r>
          </a:p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 strike="noStrike" u="none">
                <a:solidFill>
                  <a:srgbClr val="051D40"/>
                </a:solidFill>
                <a:latin typeface="Poppins Bold"/>
              </a:rPr>
              <a:t>Customizable Quizzes: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Admins and teachers can tailor quizzes to their specific curriculum.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Set questions that align with learning objectives.</a:t>
            </a:r>
          </a:p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 strike="noStrike" u="none">
                <a:solidFill>
                  <a:srgbClr val="051D40"/>
                </a:solidFill>
                <a:latin typeface="Poppins Bold"/>
              </a:rPr>
              <a:t>Automatic Topic-wise Quizzes: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Premium users gain access to pre-set quizzes organized by topics.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No more time wasted on quiz creation; students can focus on learning.</a:t>
            </a:r>
          </a:p>
          <a:p>
            <a:pPr algn="l" marL="438490" indent="-219245" lvl="1">
              <a:lnSpc>
                <a:spcPts val="2843"/>
              </a:lnSpc>
              <a:spcBef>
                <a:spcPct val="0"/>
              </a:spcBef>
              <a:buAutoNum type="arabicPeriod" startAt="1"/>
            </a:pPr>
            <a:r>
              <a:rPr lang="en-US" sz="2030" spc="-40" strike="noStrike" u="none">
                <a:solidFill>
                  <a:srgbClr val="051D40"/>
                </a:solidFill>
                <a:latin typeface="Poppins Bold"/>
              </a:rPr>
              <a:t>Integration of AI Services: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Our upcoming integration of ChatGPT API and Gemini API will revolutionize learning experiences.</a:t>
            </a:r>
          </a:p>
          <a:p>
            <a:pPr algn="l" marL="876979" indent="-292326" lvl="2">
              <a:lnSpc>
                <a:spcPts val="2843"/>
              </a:lnSpc>
              <a:spcBef>
                <a:spcPct val="0"/>
              </a:spcBef>
              <a:buFont typeface="Arial"/>
              <a:buChar char="⚬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</a:rPr>
              <a:t>Imagine an AI-powered tutor guiding students through quizzes and providing personalized insights.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78960" y="1577621"/>
            <a:ext cx="4155745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Problem Statement</a:t>
            </a:r>
          </a:p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0569E">
                      <a:alpha val="16000"/>
                    </a:srgbClr>
                  </a:gs>
                  <a:gs pos="100000">
                    <a:srgbClr val="014074">
                      <a:alpha val="16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128374"/>
            <a:ext cx="9411205" cy="147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1"/>
              </a:lnSpc>
              <a:spcBef>
                <a:spcPct val="0"/>
              </a:spcBef>
            </a:pPr>
            <a:r>
              <a:rPr lang="en-US" sz="2122" spc="-42">
                <a:solidFill>
                  <a:srgbClr val="051D40"/>
                </a:solidFill>
                <a:latin typeface="Poppins Bold"/>
              </a:rPr>
              <a:t>Education faces several challenges</a:t>
            </a:r>
            <a:r>
              <a:rPr lang="en-US" sz="2122" spc="-42">
                <a:solidFill>
                  <a:srgbClr val="051D40"/>
                </a:solidFill>
                <a:latin typeface="Poppins"/>
              </a:rPr>
              <a:t> in today’s dynamic world. Traditional methods of teaching and assessment often fall short in meeting the diverse needs of students and educators. Here are some key problems: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09132" y="5143500"/>
            <a:ext cx="14998805" cy="3623127"/>
            <a:chOff x="0" y="0"/>
            <a:chExt cx="3950303" cy="9542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50303" cy="954239"/>
            </a:xfrm>
            <a:custGeom>
              <a:avLst/>
              <a:gdLst/>
              <a:ahLst/>
              <a:cxnLst/>
              <a:rect r="r" b="b" t="t" l="l"/>
              <a:pathLst>
                <a:path h="954239" w="3950303">
                  <a:moveTo>
                    <a:pt x="7226" y="0"/>
                  </a:moveTo>
                  <a:lnTo>
                    <a:pt x="3943076" y="0"/>
                  </a:lnTo>
                  <a:cubicBezTo>
                    <a:pt x="3947067" y="0"/>
                    <a:pt x="3950303" y="3235"/>
                    <a:pt x="3950303" y="7226"/>
                  </a:cubicBezTo>
                  <a:lnTo>
                    <a:pt x="3950303" y="947013"/>
                  </a:lnTo>
                  <a:cubicBezTo>
                    <a:pt x="3950303" y="948929"/>
                    <a:pt x="3949541" y="950767"/>
                    <a:pt x="3948186" y="952123"/>
                  </a:cubicBezTo>
                  <a:cubicBezTo>
                    <a:pt x="3946831" y="953478"/>
                    <a:pt x="3944993" y="954239"/>
                    <a:pt x="3943076" y="954239"/>
                  </a:cubicBezTo>
                  <a:lnTo>
                    <a:pt x="7226" y="954239"/>
                  </a:lnTo>
                  <a:cubicBezTo>
                    <a:pt x="5310" y="954239"/>
                    <a:pt x="3472" y="953478"/>
                    <a:pt x="2117" y="952123"/>
                  </a:cubicBezTo>
                  <a:cubicBezTo>
                    <a:pt x="761" y="950767"/>
                    <a:pt x="0" y="948929"/>
                    <a:pt x="0" y="947013"/>
                  </a:cubicBezTo>
                  <a:lnTo>
                    <a:pt x="0" y="7226"/>
                  </a:lnTo>
                  <a:cubicBezTo>
                    <a:pt x="0" y="5310"/>
                    <a:pt x="761" y="3472"/>
                    <a:pt x="2117" y="2117"/>
                  </a:cubicBezTo>
                  <a:cubicBezTo>
                    <a:pt x="3472" y="761"/>
                    <a:pt x="5310" y="0"/>
                    <a:pt x="7226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50303" cy="992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10929" y="4322968"/>
            <a:ext cx="3927798" cy="1053752"/>
            <a:chOff x="0" y="0"/>
            <a:chExt cx="1435700" cy="385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5700" cy="385170"/>
            </a:xfrm>
            <a:custGeom>
              <a:avLst/>
              <a:gdLst/>
              <a:ahLst/>
              <a:cxnLst/>
              <a:rect r="r" b="b" t="t" l="l"/>
              <a:pathLst>
                <a:path h="385170" w="1435700">
                  <a:moveTo>
                    <a:pt x="90669" y="0"/>
                  </a:moveTo>
                  <a:lnTo>
                    <a:pt x="1345031" y="0"/>
                  </a:lnTo>
                  <a:cubicBezTo>
                    <a:pt x="1395106" y="0"/>
                    <a:pt x="1435700" y="40594"/>
                    <a:pt x="1435700" y="90669"/>
                  </a:cubicBezTo>
                  <a:lnTo>
                    <a:pt x="1435700" y="294502"/>
                  </a:lnTo>
                  <a:cubicBezTo>
                    <a:pt x="1435700" y="318549"/>
                    <a:pt x="1426147" y="341610"/>
                    <a:pt x="1409144" y="358614"/>
                  </a:cubicBezTo>
                  <a:cubicBezTo>
                    <a:pt x="1392140" y="375618"/>
                    <a:pt x="1369078" y="385170"/>
                    <a:pt x="1345031" y="385170"/>
                  </a:cubicBezTo>
                  <a:lnTo>
                    <a:pt x="90669" y="385170"/>
                  </a:lnTo>
                  <a:cubicBezTo>
                    <a:pt x="40594" y="385170"/>
                    <a:pt x="0" y="344577"/>
                    <a:pt x="0" y="294502"/>
                  </a:cubicBezTo>
                  <a:lnTo>
                    <a:pt x="0" y="90669"/>
                  </a:lnTo>
                  <a:cubicBezTo>
                    <a:pt x="0" y="40594"/>
                    <a:pt x="40594" y="0"/>
                    <a:pt x="90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435700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One-Size-Fits-Al</a:t>
              </a:r>
              <a:r>
                <a:rPr lang="en-US" sz="2486" strike="noStrike" u="none">
                  <a:solidFill>
                    <a:srgbClr val="FFFFFF"/>
                  </a:solidFill>
                  <a:latin typeface="Poppins Bold"/>
                </a:rPr>
                <a:t>l Quizzes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81585" y="4322968"/>
            <a:ext cx="4053900" cy="1053752"/>
            <a:chOff x="0" y="0"/>
            <a:chExt cx="1481793" cy="3851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81793" cy="385170"/>
            </a:xfrm>
            <a:custGeom>
              <a:avLst/>
              <a:gdLst/>
              <a:ahLst/>
              <a:cxnLst/>
              <a:rect r="r" b="b" t="t" l="l"/>
              <a:pathLst>
                <a:path h="385170" w="1481793">
                  <a:moveTo>
                    <a:pt x="87848" y="0"/>
                  </a:moveTo>
                  <a:lnTo>
                    <a:pt x="1393945" y="0"/>
                  </a:lnTo>
                  <a:cubicBezTo>
                    <a:pt x="1442462" y="0"/>
                    <a:pt x="1481793" y="39331"/>
                    <a:pt x="1481793" y="87848"/>
                  </a:cubicBezTo>
                  <a:lnTo>
                    <a:pt x="1481793" y="297322"/>
                  </a:lnTo>
                  <a:cubicBezTo>
                    <a:pt x="1481793" y="320621"/>
                    <a:pt x="1472537" y="342965"/>
                    <a:pt x="1456063" y="359440"/>
                  </a:cubicBezTo>
                  <a:cubicBezTo>
                    <a:pt x="1439588" y="375915"/>
                    <a:pt x="1417243" y="385170"/>
                    <a:pt x="1393945" y="385170"/>
                  </a:cubicBezTo>
                  <a:lnTo>
                    <a:pt x="87848" y="385170"/>
                  </a:lnTo>
                  <a:cubicBezTo>
                    <a:pt x="39331" y="385170"/>
                    <a:pt x="0" y="345839"/>
                    <a:pt x="0" y="297322"/>
                  </a:cubicBezTo>
                  <a:lnTo>
                    <a:pt x="0" y="87848"/>
                  </a:lnTo>
                  <a:cubicBezTo>
                    <a:pt x="0" y="39331"/>
                    <a:pt x="39331" y="0"/>
                    <a:pt x="878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481793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Time-Consuming Quiz Creation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933420" y="4322968"/>
            <a:ext cx="4093709" cy="1053752"/>
            <a:chOff x="0" y="0"/>
            <a:chExt cx="1496344" cy="3851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96344" cy="385170"/>
            </a:xfrm>
            <a:custGeom>
              <a:avLst/>
              <a:gdLst/>
              <a:ahLst/>
              <a:cxnLst/>
              <a:rect r="r" b="b" t="t" l="l"/>
              <a:pathLst>
                <a:path h="385170" w="1496344">
                  <a:moveTo>
                    <a:pt x="86994" y="0"/>
                  </a:moveTo>
                  <a:lnTo>
                    <a:pt x="1409350" y="0"/>
                  </a:lnTo>
                  <a:cubicBezTo>
                    <a:pt x="1457396" y="0"/>
                    <a:pt x="1496344" y="38949"/>
                    <a:pt x="1496344" y="86994"/>
                  </a:cubicBezTo>
                  <a:lnTo>
                    <a:pt x="1496344" y="298176"/>
                  </a:lnTo>
                  <a:cubicBezTo>
                    <a:pt x="1496344" y="346222"/>
                    <a:pt x="1457396" y="385170"/>
                    <a:pt x="1409350" y="385170"/>
                  </a:cubicBezTo>
                  <a:lnTo>
                    <a:pt x="86994" y="385170"/>
                  </a:lnTo>
                  <a:cubicBezTo>
                    <a:pt x="38949" y="385170"/>
                    <a:pt x="0" y="346222"/>
                    <a:pt x="0" y="298176"/>
                  </a:cubicBezTo>
                  <a:lnTo>
                    <a:pt x="0" y="86994"/>
                  </a:lnTo>
                  <a:cubicBezTo>
                    <a:pt x="0" y="38949"/>
                    <a:pt x="38949" y="0"/>
                    <a:pt x="86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496344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Lack of Real-Time Feedback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310929" y="5633895"/>
            <a:ext cx="4007310" cy="300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7262" indent="-203631" lvl="1">
              <a:lnSpc>
                <a:spcPts val="2640"/>
              </a:lnSpc>
              <a:buFont typeface="Arial"/>
              <a:buChar char="•"/>
            </a:pPr>
            <a:r>
              <a:rPr lang="en-US" sz="1886" spc="-37">
                <a:solidFill>
                  <a:srgbClr val="FDFDFD"/>
                </a:solidFill>
                <a:latin typeface="Poppins"/>
              </a:rPr>
              <a:t>Educators struggle to create quizzes that cater to individual learning paces and styles.</a:t>
            </a:r>
          </a:p>
          <a:p>
            <a:pPr algn="l">
              <a:lnSpc>
                <a:spcPts val="2640"/>
              </a:lnSpc>
            </a:pPr>
          </a:p>
          <a:p>
            <a:pPr algn="l" marL="407262" indent="-203631" lvl="1">
              <a:lnSpc>
                <a:spcPts val="2640"/>
              </a:lnSpc>
              <a:buFont typeface="Arial"/>
              <a:buChar char="•"/>
            </a:pPr>
            <a:r>
              <a:rPr lang="en-US" sz="1886" spc="-37">
                <a:solidFill>
                  <a:srgbClr val="FDFDFD"/>
                </a:solidFill>
                <a:latin typeface="Poppins"/>
              </a:rPr>
              <a:t>Students find it frustrating when quizzes don’t align with their understanding of the material.</a:t>
            </a:r>
          </a:p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870688" y="5633895"/>
            <a:ext cx="4264796" cy="227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242" indent="-200621" lvl="1">
              <a:lnSpc>
                <a:spcPts val="2601"/>
              </a:lnSpc>
              <a:spcBef>
                <a:spcPct val="0"/>
              </a:spcBef>
              <a:buFont typeface="Arial"/>
              <a:buChar char="•"/>
            </a:pPr>
            <a:r>
              <a:rPr lang="en-US" sz="1858" spc="-37">
                <a:solidFill>
                  <a:srgbClr val="FDFDFD"/>
                </a:solidFill>
                <a:latin typeface="Poppins"/>
              </a:rPr>
              <a:t>Teache</a:t>
            </a:r>
            <a:r>
              <a:rPr lang="en-US" sz="1858" spc="-37" strike="noStrike" u="none">
                <a:solidFill>
                  <a:srgbClr val="FDFDFD"/>
                </a:solidFill>
                <a:latin typeface="Poppins"/>
              </a:rPr>
              <a:t>rs spend valuable time crafting quizzes from scratch.</a:t>
            </a:r>
          </a:p>
          <a:p>
            <a:pPr algn="l">
              <a:lnSpc>
                <a:spcPts val="2601"/>
              </a:lnSpc>
              <a:spcBef>
                <a:spcPct val="0"/>
              </a:spcBef>
            </a:pPr>
          </a:p>
          <a:p>
            <a:pPr algn="l" marL="401242" indent="-200621" lvl="1">
              <a:lnSpc>
                <a:spcPts val="2601"/>
              </a:lnSpc>
              <a:spcBef>
                <a:spcPct val="0"/>
              </a:spcBef>
              <a:buFont typeface="Arial"/>
              <a:buChar char="•"/>
            </a:pPr>
            <a:r>
              <a:rPr lang="en-US" sz="1858" spc="-37" strike="noStrike" u="none">
                <a:solidFill>
                  <a:srgbClr val="FDFDFD"/>
                </a:solidFill>
                <a:latin typeface="Poppins"/>
              </a:rPr>
              <a:t>This leaves less time for personalized interactions with students.</a:t>
            </a:r>
          </a:p>
          <a:p>
            <a:pPr algn="ctr" marL="0" indent="0" lvl="0">
              <a:lnSpc>
                <a:spcPts val="2601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477038" y="5585310"/>
            <a:ext cx="5130899" cy="1931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85" indent="-196092" lvl="1">
              <a:lnSpc>
                <a:spcPts val="2543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pc="-36">
                <a:solidFill>
                  <a:srgbClr val="FDFDFD"/>
                </a:solidFill>
                <a:latin typeface="Poppins"/>
              </a:rPr>
              <a:t>St</a:t>
            </a:r>
            <a:r>
              <a:rPr lang="en-US" sz="1816" spc="-36" strike="noStrike" u="none">
                <a:solidFill>
                  <a:srgbClr val="FDFDFD"/>
                </a:solidFill>
                <a:latin typeface="Poppins"/>
              </a:rPr>
              <a:t>udents need immediate feedback to gauge their progress.</a:t>
            </a:r>
          </a:p>
          <a:p>
            <a:pPr algn="l">
              <a:lnSpc>
                <a:spcPts val="2543"/>
              </a:lnSpc>
              <a:spcBef>
                <a:spcPct val="0"/>
              </a:spcBef>
            </a:pPr>
          </a:p>
          <a:p>
            <a:pPr algn="l" marL="392185" indent="-196092" lvl="1">
              <a:lnSpc>
                <a:spcPts val="2543"/>
              </a:lnSpc>
              <a:spcBef>
                <a:spcPct val="0"/>
              </a:spcBef>
              <a:buFont typeface="Arial"/>
              <a:buChar char="•"/>
            </a:pPr>
            <a:r>
              <a:rPr lang="en-US" sz="1816" spc="-36" strike="noStrike" u="none">
                <a:solidFill>
                  <a:srgbClr val="FDFDFD"/>
                </a:solidFill>
                <a:latin typeface="Poppins"/>
              </a:rPr>
              <a:t>Waiting for manual grading delays the learning process.</a:t>
            </a:r>
          </a:p>
          <a:p>
            <a:pPr algn="ctr" marL="0" indent="0" lvl="0">
              <a:lnSpc>
                <a:spcPts val="2543"/>
              </a:lnSpc>
              <a:spcBef>
                <a:spcPct val="0"/>
              </a:spcBef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-2382117" y="-2910944"/>
            <a:ext cx="4693046" cy="469304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514220"/>
            <a:chOff x="0" y="0"/>
            <a:chExt cx="1554321" cy="14671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467162"/>
            </a:xfrm>
            <a:custGeom>
              <a:avLst/>
              <a:gdLst/>
              <a:ahLst/>
              <a:cxnLst/>
              <a:rect r="r" b="b" t="t" l="l"/>
              <a:pathLst>
                <a:path h="1467162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408850"/>
                  </a:lnTo>
                  <a:cubicBezTo>
                    <a:pt x="1554321" y="1424315"/>
                    <a:pt x="1548177" y="1439147"/>
                    <a:pt x="1537241" y="1450083"/>
                  </a:cubicBezTo>
                  <a:cubicBezTo>
                    <a:pt x="1526306" y="1461018"/>
                    <a:pt x="1511474" y="1467162"/>
                    <a:pt x="1496009" y="1467162"/>
                  </a:cubicBezTo>
                  <a:lnTo>
                    <a:pt x="58312" y="1467162"/>
                  </a:lnTo>
                  <a:cubicBezTo>
                    <a:pt x="42846" y="1467162"/>
                    <a:pt x="28015" y="1461018"/>
                    <a:pt x="17079" y="1450083"/>
                  </a:cubicBezTo>
                  <a:cubicBezTo>
                    <a:pt x="6144" y="1439147"/>
                    <a:pt x="0" y="1424315"/>
                    <a:pt x="0" y="1408850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50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514220"/>
            <a:chOff x="0" y="0"/>
            <a:chExt cx="1554321" cy="14671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467162"/>
            </a:xfrm>
            <a:custGeom>
              <a:avLst/>
              <a:gdLst/>
              <a:ahLst/>
              <a:cxnLst/>
              <a:rect r="r" b="b" t="t" l="l"/>
              <a:pathLst>
                <a:path h="1467162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408850"/>
                  </a:lnTo>
                  <a:cubicBezTo>
                    <a:pt x="1554321" y="1424315"/>
                    <a:pt x="1548177" y="1439147"/>
                    <a:pt x="1537241" y="1450083"/>
                  </a:cubicBezTo>
                  <a:cubicBezTo>
                    <a:pt x="1526306" y="1461018"/>
                    <a:pt x="1511474" y="1467162"/>
                    <a:pt x="1496009" y="1467162"/>
                  </a:cubicBezTo>
                  <a:lnTo>
                    <a:pt x="58312" y="1467162"/>
                  </a:lnTo>
                  <a:cubicBezTo>
                    <a:pt x="42846" y="1467162"/>
                    <a:pt x="28015" y="1461018"/>
                    <a:pt x="17079" y="1450083"/>
                  </a:cubicBezTo>
                  <a:cubicBezTo>
                    <a:pt x="6144" y="1439147"/>
                    <a:pt x="0" y="1424315"/>
                    <a:pt x="0" y="1408850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50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541434"/>
            <a:chOff x="0" y="0"/>
            <a:chExt cx="1554321" cy="14744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474403"/>
            </a:xfrm>
            <a:custGeom>
              <a:avLst/>
              <a:gdLst/>
              <a:ahLst/>
              <a:cxnLst/>
              <a:rect r="r" b="b" t="t" l="l"/>
              <a:pathLst>
                <a:path h="1474403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416091"/>
                  </a:lnTo>
                  <a:cubicBezTo>
                    <a:pt x="1554321" y="1431557"/>
                    <a:pt x="1548177" y="1446388"/>
                    <a:pt x="1537241" y="1457324"/>
                  </a:cubicBezTo>
                  <a:cubicBezTo>
                    <a:pt x="1526306" y="1468259"/>
                    <a:pt x="1511474" y="1474403"/>
                    <a:pt x="1496009" y="1474403"/>
                  </a:cubicBezTo>
                  <a:lnTo>
                    <a:pt x="58312" y="1474403"/>
                  </a:lnTo>
                  <a:cubicBezTo>
                    <a:pt x="42846" y="1474403"/>
                    <a:pt x="28015" y="1468259"/>
                    <a:pt x="17079" y="1457324"/>
                  </a:cubicBezTo>
                  <a:cubicBezTo>
                    <a:pt x="6144" y="1446388"/>
                    <a:pt x="0" y="1431557"/>
                    <a:pt x="0" y="141609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51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0942" t="0" r="-1094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11218" t="0" r="-11218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10873" t="0" r="-10873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94503" y="1513868"/>
            <a:ext cx="15302512" cy="178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1"/>
              </a:lnSpc>
            </a:pPr>
            <a:r>
              <a:rPr lang="en-US" sz="5108">
                <a:solidFill>
                  <a:srgbClr val="FDFDFD"/>
                </a:solidFill>
                <a:latin typeface="Open Sans Extra Bold"/>
              </a:rPr>
              <a:t>Solution: The Adaptive Quizzing Platform</a:t>
            </a:r>
          </a:p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26422"/>
            <a:ext cx="5434284" cy="140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7886" indent="-173943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611" spc="-32">
                <a:solidFill>
                  <a:srgbClr val="051D40"/>
                </a:solidFill>
                <a:latin typeface="Poppins"/>
              </a:rPr>
              <a:t>P</a:t>
            </a:r>
            <a:r>
              <a:rPr lang="en-US" sz="1611" spc="-32" strike="noStrike" u="none">
                <a:solidFill>
                  <a:srgbClr val="051D40"/>
                </a:solidFill>
                <a:latin typeface="Poppins"/>
              </a:rPr>
              <a:t>remium users gain access to pre-set quizzes organized by topics.</a:t>
            </a:r>
          </a:p>
          <a:p>
            <a:pPr algn="l" marL="347886" indent="-173943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611" spc="-32" strike="noStrike" u="none">
                <a:solidFill>
                  <a:srgbClr val="051D40"/>
                </a:solidFill>
                <a:latin typeface="Poppins"/>
              </a:rPr>
              <a:t>No more time wasted on quiz creation; students can focus on learning.</a:t>
            </a:r>
          </a:p>
          <a:p>
            <a:pPr algn="ctr" marL="0" indent="0" lvl="0">
              <a:lnSpc>
                <a:spcPts val="2255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485759" y="7126422"/>
            <a:ext cx="5434482" cy="172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7787" indent="-173894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610" spc="-32">
                <a:solidFill>
                  <a:srgbClr val="051D40"/>
                </a:solidFill>
                <a:latin typeface="Poppins"/>
              </a:rPr>
              <a:t>Stud</a:t>
            </a:r>
            <a:r>
              <a:rPr lang="en-US" sz="1610" spc="-32" strike="noStrike" u="none">
                <a:solidFill>
                  <a:srgbClr val="051D40"/>
                </a:solidFill>
                <a:latin typeface="Poppins"/>
              </a:rPr>
              <a:t>ents receive real-time feedback after completing quizzes.</a:t>
            </a:r>
          </a:p>
          <a:p>
            <a:pPr algn="l" marL="347787" indent="-173894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610" spc="-32" strike="noStrike" u="none">
                <a:solidFill>
                  <a:srgbClr val="051D40"/>
                </a:solidFill>
                <a:latin typeface="Poppins"/>
              </a:rPr>
              <a:t>Educators have access to detailed analytics on student performance, allowing for targeted interventions.</a:t>
            </a:r>
          </a:p>
          <a:p>
            <a:pPr algn="l" marL="0" indent="0" lvl="0">
              <a:lnSpc>
                <a:spcPts val="225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384604" y="6659120"/>
            <a:ext cx="5434284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Customization and Adaptability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95061" y="6659120"/>
            <a:ext cx="5434284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Automatic Topic-wise Quizzes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11915" y="6658289"/>
            <a:ext cx="5045963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Instant Feedback and Analytics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1010" y="7126422"/>
            <a:ext cx="5434284" cy="168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7223" indent="-173611" lvl="1">
              <a:lnSpc>
                <a:spcPts val="2251"/>
              </a:lnSpc>
              <a:spcBef>
                <a:spcPct val="0"/>
              </a:spcBef>
              <a:buFont typeface="Arial"/>
              <a:buChar char="•"/>
            </a:pPr>
            <a:r>
              <a:rPr lang="en-US" sz="1608" spc="-32">
                <a:solidFill>
                  <a:srgbClr val="051D40"/>
                </a:solidFill>
                <a:latin typeface="Poppins"/>
              </a:rPr>
              <a:t>Educat</a:t>
            </a:r>
            <a:r>
              <a:rPr lang="en-US" sz="1608" spc="-32" strike="noStrike" u="none">
                <a:solidFill>
                  <a:srgbClr val="051D40"/>
                </a:solidFill>
                <a:latin typeface="Poppins"/>
              </a:rPr>
              <a:t>ors can create customized quizzes tailored to their curriculum.</a:t>
            </a:r>
          </a:p>
          <a:p>
            <a:pPr algn="l" marL="347223" indent="-173611" lvl="1">
              <a:lnSpc>
                <a:spcPts val="2251"/>
              </a:lnSpc>
              <a:spcBef>
                <a:spcPct val="0"/>
              </a:spcBef>
              <a:buFont typeface="Arial"/>
              <a:buChar char="•"/>
            </a:pPr>
            <a:r>
              <a:rPr lang="en-US" sz="1608" spc="-32" strike="noStrike" u="none">
                <a:solidFill>
                  <a:srgbClr val="051D40"/>
                </a:solidFill>
                <a:latin typeface="Poppins"/>
              </a:rPr>
              <a:t>The platform adapts to different learning styles, ensuring a personalized experience for each student.</a:t>
            </a:r>
          </a:p>
          <a:p>
            <a:pPr algn="l" marL="0" indent="0" lvl="0">
              <a:lnSpc>
                <a:spcPts val="22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52419" y="0"/>
            <a:ext cx="11034135" cy="10287000"/>
          </a:xfrm>
          <a:custGeom>
            <a:avLst/>
            <a:gdLst/>
            <a:ahLst/>
            <a:cxnLst/>
            <a:rect r="r" b="b" t="t" l="l"/>
            <a:pathLst>
              <a:path h="10287000" w="11034135">
                <a:moveTo>
                  <a:pt x="0" y="0"/>
                </a:moveTo>
                <a:lnTo>
                  <a:pt x="11034135" y="0"/>
                </a:lnTo>
                <a:lnTo>
                  <a:pt x="110341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77" t="0" r="-1987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2968"/>
            <a:ext cx="14586028" cy="5088907"/>
            <a:chOff x="0" y="0"/>
            <a:chExt cx="3841588" cy="1340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1588" cy="1340288"/>
            </a:xfrm>
            <a:custGeom>
              <a:avLst/>
              <a:gdLst/>
              <a:ahLst/>
              <a:cxnLst/>
              <a:rect r="r" b="b" t="t" l="l"/>
              <a:pathLst>
                <a:path h="1340288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4268" y="4032771"/>
            <a:ext cx="14014892" cy="4909104"/>
            <a:chOff x="0" y="0"/>
            <a:chExt cx="18686523" cy="65454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268635" cy="226863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6CBA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257941"/>
              <a:ext cx="2268635" cy="226863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6CBA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9658788" y="0"/>
              <a:ext cx="2268635" cy="226863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6CBA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658788" y="3257941"/>
              <a:ext cx="2268635" cy="226863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6CBA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0305028" y="3701555"/>
              <a:ext cx="976155" cy="1273939"/>
            </a:xfrm>
            <a:custGeom>
              <a:avLst/>
              <a:gdLst/>
              <a:ahLst/>
              <a:cxnLst/>
              <a:rect r="r" b="b" t="t" l="l"/>
              <a:pathLst>
                <a:path h="1273939" w="976155">
                  <a:moveTo>
                    <a:pt x="0" y="0"/>
                  </a:moveTo>
                  <a:lnTo>
                    <a:pt x="976156" y="0"/>
                  </a:lnTo>
                  <a:lnTo>
                    <a:pt x="976156" y="1273939"/>
                  </a:lnTo>
                  <a:lnTo>
                    <a:pt x="0" y="1273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163380" y="305792"/>
              <a:ext cx="1259452" cy="1505867"/>
            </a:xfrm>
            <a:custGeom>
              <a:avLst/>
              <a:gdLst/>
              <a:ahLst/>
              <a:cxnLst/>
              <a:rect r="r" b="b" t="t" l="l"/>
              <a:pathLst>
                <a:path h="1505867" w="1259452">
                  <a:moveTo>
                    <a:pt x="0" y="0"/>
                  </a:moveTo>
                  <a:lnTo>
                    <a:pt x="1259452" y="0"/>
                  </a:lnTo>
                  <a:lnTo>
                    <a:pt x="1259452" y="1505867"/>
                  </a:lnTo>
                  <a:lnTo>
                    <a:pt x="0" y="1505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61300" y="490605"/>
              <a:ext cx="1546034" cy="1287425"/>
            </a:xfrm>
            <a:custGeom>
              <a:avLst/>
              <a:gdLst/>
              <a:ahLst/>
              <a:cxnLst/>
              <a:rect r="r" b="b" t="t" l="l"/>
              <a:pathLst>
                <a:path h="1287425" w="1546034">
                  <a:moveTo>
                    <a:pt x="0" y="0"/>
                  </a:moveTo>
                  <a:lnTo>
                    <a:pt x="1546034" y="0"/>
                  </a:lnTo>
                  <a:lnTo>
                    <a:pt x="1546034" y="1287425"/>
                  </a:lnTo>
                  <a:lnTo>
                    <a:pt x="0" y="128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95844" y="3723604"/>
              <a:ext cx="1476948" cy="1337309"/>
            </a:xfrm>
            <a:custGeom>
              <a:avLst/>
              <a:gdLst/>
              <a:ahLst/>
              <a:cxnLst/>
              <a:rect r="r" b="b" t="t" l="l"/>
              <a:pathLst>
                <a:path h="1337309" w="1476948">
                  <a:moveTo>
                    <a:pt x="0" y="0"/>
                  </a:moveTo>
                  <a:lnTo>
                    <a:pt x="1476947" y="0"/>
                  </a:lnTo>
                  <a:lnTo>
                    <a:pt x="1476947" y="1337309"/>
                  </a:lnTo>
                  <a:lnTo>
                    <a:pt x="0" y="133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705025" y="275917"/>
              <a:ext cx="4295369" cy="55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2075D8"/>
                  </a:solidFill>
                  <a:latin typeface="Montserrat Classic Bold"/>
                </a:rPr>
                <a:t>FOR EDUCATORS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666813" y="932952"/>
              <a:ext cx="5846462" cy="220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Time-saving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Efficient quiz creation.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Analytics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Detailed insights into student performance.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Personalization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Tailored learning experiences.</a:t>
              </a:r>
            </a:p>
            <a:p>
              <a:pPr algn="l">
                <a:lnSpc>
                  <a:spcPts val="2295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705025" y="3596600"/>
              <a:ext cx="2982047" cy="55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2075D8"/>
                  </a:solidFill>
                  <a:latin typeface="Montserrat Classic Bold"/>
                </a:rPr>
                <a:t>EASY TO USE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504983" y="3939781"/>
              <a:ext cx="5846462" cy="220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Poppins"/>
                </a:rPr>
                <a:t>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Access Anywhere: 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Study on the go with our responsive web application.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Quick Setup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Create quizzes and track progress in just a few clicks.</a:t>
              </a:r>
            </a:p>
            <a:p>
              <a:pPr algn="l">
                <a:lnSpc>
                  <a:spcPts val="2295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2556136" y="275917"/>
              <a:ext cx="4781927" cy="55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2075D8"/>
                  </a:solidFill>
                  <a:latin typeface="Montserrat Classic Bold"/>
                </a:rPr>
                <a:t>FOR STUDENTS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2556136" y="1020625"/>
              <a:ext cx="6130386" cy="294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5"/>
                </a:lnSpc>
              </a:pP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Interactive Learning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Engage with quizzes dynamically.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Instant Feedback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Know where you stand.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Vast Repository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Access educational content across subjects.</a:t>
              </a:r>
            </a:p>
            <a:p>
              <a:pPr algn="l">
                <a:lnSpc>
                  <a:spcPts val="2295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2556136" y="3780233"/>
              <a:ext cx="4781927" cy="55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2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2075D8"/>
                  </a:solidFill>
                  <a:latin typeface="Montserrat Classic Bold"/>
                </a:rPr>
                <a:t>ONLINE SUPPORT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2556136" y="4341308"/>
              <a:ext cx="6130386" cy="220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24/7</a:t>
              </a:r>
              <a:r>
                <a:rPr lang="en-US" sz="1639">
                  <a:solidFill>
                    <a:srgbClr val="000000"/>
                  </a:solidFill>
                  <a:latin typeface="Poppins Bold"/>
                </a:rPr>
                <a:t> Assistance</a:t>
              </a:r>
              <a:r>
                <a:rPr lang="en-US" sz="1639">
                  <a:solidFill>
                    <a:srgbClr val="000000"/>
                  </a:solidFill>
                  <a:latin typeface="Poppins"/>
                </a:rPr>
                <a:t>: Reach out to our dedicated support team anytime, anywhere.</a:t>
              </a:r>
            </a:p>
            <a:p>
              <a:pPr algn="l" marL="354068" indent="-177034" lvl="1">
                <a:lnSpc>
                  <a:spcPts val="2295"/>
                </a:lnSpc>
                <a:buFont typeface="Arial"/>
                <a:buChar char="•"/>
              </a:pPr>
              <a:r>
                <a:rPr lang="en-US" sz="1639">
                  <a:solidFill>
                    <a:srgbClr val="000000"/>
                  </a:solidFill>
                  <a:latin typeface="Poppins"/>
                </a:rPr>
                <a:t>Live Chat: Connect with us instantly for real-time assistance.</a:t>
              </a:r>
            </a:p>
            <a:p>
              <a:pPr algn="l">
                <a:lnSpc>
                  <a:spcPts val="2295"/>
                </a:lnSpc>
                <a:spcBef>
                  <a:spcPct val="0"/>
                </a:spcBef>
              </a:pPr>
              <a:r>
                <a:rPr lang="en-US" sz="1639">
                  <a:solidFill>
                    <a:srgbClr val="000000"/>
                  </a:solidFill>
                  <a:latin typeface="Poppins"/>
                </a:rPr>
                <a:t> 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14268" y="197964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</a:rPr>
              <a:t>Benefits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645950" y="0"/>
            <a:ext cx="2298740" cy="2298740"/>
          </a:xfrm>
          <a:custGeom>
            <a:avLst/>
            <a:gdLst/>
            <a:ahLst/>
            <a:cxnLst/>
            <a:rect r="r" b="b" t="t" l="l"/>
            <a:pathLst>
              <a:path h="2298740" w="2298740">
                <a:moveTo>
                  <a:pt x="0" y="0"/>
                </a:moveTo>
                <a:lnTo>
                  <a:pt x="2298741" y="0"/>
                </a:lnTo>
                <a:lnTo>
                  <a:pt x="2298741" y="2298740"/>
                </a:lnTo>
                <a:lnTo>
                  <a:pt x="0" y="229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399437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</a:rPr>
              <a:t>Business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421329"/>
            <a:ext cx="5885945" cy="198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>
                <a:solidFill>
                  <a:srgbClr val="FDFDFD"/>
                </a:solidFill>
                <a:latin typeface="Poppins"/>
              </a:rPr>
              <a:t>The Adaptive Quizzing Platform operates on a freemium business model, combining free and paid features to cater to educators and students. Here are the key aspects: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44000" y="3541391"/>
            <a:ext cx="8115300" cy="3620716"/>
            <a:chOff x="0" y="0"/>
            <a:chExt cx="10820400" cy="48276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2368908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7"/>
                  </a:lnTo>
                  <a:lnTo>
                    <a:pt x="0" y="18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2059128" y="45847"/>
              <a:ext cx="8761272" cy="237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8358" indent="-219179" lvl="1">
                <a:lnSpc>
                  <a:spcPts val="2842"/>
                </a:lnSpc>
                <a:buFont typeface="Arial"/>
                <a:buChar char="•"/>
              </a:pPr>
              <a:r>
                <a:rPr lang="en-US" sz="2030" spc="-40">
                  <a:solidFill>
                    <a:srgbClr val="145DA0"/>
                  </a:solidFill>
                  <a:latin typeface="Poppins Bold"/>
                </a:rPr>
                <a:t>W</a:t>
              </a:r>
              <a:r>
                <a:rPr lang="en-US" sz="2030" spc="-40" strike="noStrike" u="none">
                  <a:solidFill>
                    <a:srgbClr val="145DA0"/>
                  </a:solidFill>
                  <a:latin typeface="Poppins Bold"/>
                </a:rPr>
                <a:t>e operate on a Freemium Model:</a:t>
              </a:r>
            </a:p>
            <a:p>
              <a:pPr algn="l" marL="876716" indent="-292239" lvl="2">
                <a:lnSpc>
                  <a:spcPts val="2842"/>
                </a:lnSpc>
                <a:buFont typeface="Arial"/>
                <a:buChar char="⚬"/>
              </a:pPr>
              <a:r>
                <a:rPr lang="en-US" sz="2030" spc="-40" strike="noStrike" u="none">
                  <a:solidFill>
                    <a:srgbClr val="145DA0"/>
                  </a:solidFill>
                  <a:latin typeface="Poppins"/>
                </a:rPr>
                <a:t>Free access with essential features.</a:t>
              </a:r>
            </a:p>
            <a:p>
              <a:pPr algn="l" marL="876716" indent="-292239" lvl="2">
                <a:lnSpc>
                  <a:spcPts val="2842"/>
                </a:lnSpc>
                <a:buFont typeface="Arial"/>
                <a:buChar char="⚬"/>
              </a:pPr>
              <a:r>
                <a:rPr lang="en-US" sz="2030" spc="-40" strike="noStrike" u="none">
                  <a:solidFill>
                    <a:srgbClr val="145DA0"/>
                  </a:solidFill>
                  <a:latin typeface="Poppins"/>
                </a:rPr>
                <a:t>Premium subscription plans for advanced functionalities.</a:t>
              </a:r>
            </a:p>
            <a:p>
              <a:pPr algn="l">
                <a:lnSpc>
                  <a:spcPts val="2842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3411" y="389683"/>
              <a:ext cx="1512186" cy="104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059128" y="2452165"/>
              <a:ext cx="8761272" cy="2375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8358" indent="-219179" lvl="1">
                <a:lnSpc>
                  <a:spcPts val="2842"/>
                </a:lnSpc>
                <a:buFont typeface="Arial"/>
                <a:buChar char="•"/>
              </a:pPr>
              <a:r>
                <a:rPr lang="en-US" sz="2030" spc="-40">
                  <a:solidFill>
                    <a:srgbClr val="145DA0"/>
                  </a:solidFill>
                  <a:latin typeface="Poppins Bold"/>
                </a:rPr>
                <a:t>O</a:t>
              </a:r>
              <a:r>
                <a:rPr lang="en-US" sz="2030" spc="-40" strike="noStrike" u="none">
                  <a:solidFill>
                    <a:srgbClr val="145DA0"/>
                  </a:solidFill>
                  <a:latin typeface="Poppins Bold"/>
                </a:rPr>
                <a:t>ur revenue streams:</a:t>
              </a:r>
            </a:p>
            <a:p>
              <a:pPr algn="l" marL="876716" indent="-292239" lvl="2">
                <a:lnSpc>
                  <a:spcPts val="2842"/>
                </a:lnSpc>
                <a:buFont typeface="Arial"/>
                <a:buChar char="⚬"/>
              </a:pPr>
              <a:r>
                <a:rPr lang="en-US" sz="2030" spc="-40" strike="noStrike" u="none">
                  <a:solidFill>
                    <a:srgbClr val="145DA0"/>
                  </a:solidFill>
                  <a:latin typeface="Poppins"/>
                </a:rPr>
                <a:t>Monthly or yearly subscription fees for premium features.</a:t>
              </a:r>
            </a:p>
            <a:p>
              <a:pPr algn="l" marL="876716" indent="-292239" lvl="2">
                <a:lnSpc>
                  <a:spcPts val="2842"/>
                </a:lnSpc>
                <a:buFont typeface="Arial"/>
                <a:buChar char="⚬"/>
              </a:pPr>
              <a:r>
                <a:rPr lang="en-US" sz="2030" spc="-40" strike="noStrike" u="none">
                  <a:solidFill>
                    <a:srgbClr val="145DA0"/>
                  </a:solidFill>
                  <a:latin typeface="Poppins"/>
                </a:rPr>
                <a:t>Potential income from AI integration services.</a:t>
              </a:r>
            </a:p>
            <a:p>
              <a:pPr algn="l">
                <a:lnSpc>
                  <a:spcPts val="2842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93411" y="2758590"/>
              <a:ext cx="1512186" cy="104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523780" cy="7546156"/>
            <a:chOff x="0" y="0"/>
            <a:chExt cx="2106826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113092"/>
            </a:xfrm>
            <a:custGeom>
              <a:avLst/>
              <a:gdLst/>
              <a:ahLst/>
              <a:cxnLst/>
              <a:rect r="r" b="b" t="t" l="l"/>
              <a:pathLst>
                <a:path h="211309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829309"/>
            <a:ext cx="7523780" cy="428991"/>
            <a:chOff x="0" y="0"/>
            <a:chExt cx="2106826" cy="1201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87097" y="3245873"/>
            <a:ext cx="8632742" cy="3471124"/>
            <a:chOff x="0" y="0"/>
            <a:chExt cx="11510323" cy="46281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0091" cy="2020091"/>
            </a:xfrm>
            <a:custGeom>
              <a:avLst/>
              <a:gdLst/>
              <a:ahLst/>
              <a:cxnLst/>
              <a:rect r="r" b="b" t="t" l="l"/>
              <a:pathLst>
                <a:path h="2020091" w="2020091">
                  <a:moveTo>
                    <a:pt x="0" y="0"/>
                  </a:moveTo>
                  <a:lnTo>
                    <a:pt x="2020091" y="0"/>
                  </a:lnTo>
                  <a:lnTo>
                    <a:pt x="2020091" y="2020091"/>
                  </a:lnTo>
                  <a:lnTo>
                    <a:pt x="0" y="2020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519952"/>
              <a:ext cx="2020091" cy="2020091"/>
            </a:xfrm>
            <a:custGeom>
              <a:avLst/>
              <a:gdLst/>
              <a:ahLst/>
              <a:cxnLst/>
              <a:rect r="r" b="b" t="t" l="l"/>
              <a:pathLst>
                <a:path h="2020091" w="2020091">
                  <a:moveTo>
                    <a:pt x="0" y="0"/>
                  </a:moveTo>
                  <a:lnTo>
                    <a:pt x="2020091" y="0"/>
                  </a:lnTo>
                  <a:lnTo>
                    <a:pt x="2020091" y="2020091"/>
                  </a:lnTo>
                  <a:lnTo>
                    <a:pt x="0" y="2020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2190420" y="42889"/>
              <a:ext cx="9319902" cy="349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6309" indent="-233154" lvl="1">
                <a:lnSpc>
                  <a:spcPts val="3023"/>
                </a:lnSpc>
                <a:buFont typeface="Arial"/>
                <a:buChar char="•"/>
              </a:pPr>
              <a:r>
                <a:rPr lang="en-US" sz="2159" spc="-43" strike="noStrike" u="none">
                  <a:solidFill>
                    <a:srgbClr val="145DA0"/>
                  </a:solidFill>
                  <a:latin typeface="Poppins Bold"/>
                </a:rPr>
                <a:t>AI Integration:</a:t>
              </a:r>
            </a:p>
            <a:p>
              <a:pPr algn="l" marL="932618" indent="-310873" lvl="2">
                <a:lnSpc>
                  <a:spcPts val="3023"/>
                </a:lnSpc>
                <a:buFont typeface="Arial"/>
                <a:buChar char="⚬"/>
              </a:pPr>
              <a:r>
                <a:rPr lang="en-US" sz="2159" spc="-43" strike="noStrike" u="none">
                  <a:solidFill>
                    <a:srgbClr val="145DA0"/>
                  </a:solidFill>
                  <a:latin typeface="Poppins"/>
                </a:rPr>
                <a:t>Brace yourselves for intelligent learning experiences.</a:t>
              </a:r>
            </a:p>
            <a:p>
              <a:pPr algn="l" marL="932618" indent="-310873" lvl="2">
                <a:lnSpc>
                  <a:spcPts val="3023"/>
                </a:lnSpc>
                <a:buFont typeface="Arial"/>
                <a:buChar char="⚬"/>
              </a:pPr>
              <a:r>
                <a:rPr lang="en-US" sz="2159" spc="-43" strike="noStrike" u="none">
                  <a:solidFill>
                    <a:srgbClr val="145DA0"/>
                  </a:solidFill>
                  <a:latin typeface="Poppins"/>
                </a:rPr>
                <a:t>ChatGPT API and Gemini API will enhance our platform.</a:t>
              </a:r>
            </a:p>
            <a:p>
              <a:pPr algn="l" marL="932618" indent="-310873" lvl="2">
                <a:lnSpc>
                  <a:spcPts val="3023"/>
                </a:lnSpc>
                <a:buFont typeface="Arial"/>
                <a:buChar char="⚬"/>
              </a:pPr>
            </a:p>
            <a:p>
              <a:pPr algn="l">
                <a:lnSpc>
                  <a:spcPts val="3023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5743" y="390813"/>
              <a:ext cx="1608605" cy="113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124"/>
                </a:lnSpc>
                <a:spcBef>
                  <a:spcPct val="0"/>
                </a:spcBef>
              </a:pPr>
              <a:r>
                <a:rPr lang="en-US" sz="5089">
                  <a:solidFill>
                    <a:srgbClr val="FDFDFD"/>
                  </a:solidFill>
                  <a:latin typeface="Open Sans Extra Bold"/>
                </a:rPr>
                <a:t>01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190420" y="2602637"/>
              <a:ext cx="9319902" cy="20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6308" indent="-233154" lvl="1">
                <a:lnSpc>
                  <a:spcPts val="3023"/>
                </a:lnSpc>
                <a:buFont typeface="Arial"/>
                <a:buChar char="•"/>
              </a:pPr>
              <a:r>
                <a:rPr lang="en-US" sz="2159" spc="-43">
                  <a:solidFill>
                    <a:srgbClr val="145DA0"/>
                  </a:solidFill>
                  <a:latin typeface="Poppins Bold"/>
                </a:rPr>
                <a:t>Expansion Plans</a:t>
              </a:r>
              <a:r>
                <a:rPr lang="en-US" sz="2159" spc="-43">
                  <a:solidFill>
                    <a:srgbClr val="145DA0"/>
                  </a:solidFill>
                  <a:latin typeface="Poppins"/>
                </a:rPr>
                <a:t>:</a:t>
              </a:r>
            </a:p>
            <a:p>
              <a:pPr algn="l" marL="932617" indent="-310872" lvl="2">
                <a:lnSpc>
                  <a:spcPts val="3023"/>
                </a:lnSpc>
                <a:buFont typeface="Arial"/>
                <a:buChar char="⚬"/>
              </a:pPr>
              <a:r>
                <a:rPr lang="en-US" sz="2159" spc="-43">
                  <a:solidFill>
                    <a:srgbClr val="145DA0"/>
                  </a:solidFill>
                  <a:latin typeface="Poppins"/>
                </a:rPr>
                <a:t>We’re committed to growing our feature set.</a:t>
              </a:r>
            </a:p>
            <a:p>
              <a:pPr algn="l" marL="932617" indent="-310872" lvl="2">
                <a:lnSpc>
                  <a:spcPts val="3023"/>
                </a:lnSpc>
                <a:buFont typeface="Arial"/>
                <a:buChar char="⚬"/>
              </a:pPr>
              <a:r>
                <a:rPr lang="en-US" sz="2159" spc="-43">
                  <a:solidFill>
                    <a:srgbClr val="145DA0"/>
                  </a:solidFill>
                  <a:latin typeface="Poppins"/>
                </a:rPr>
                <a:t>Reaching a wider audience is our goal.</a:t>
              </a:r>
            </a:p>
            <a:p>
              <a:pPr algn="l">
                <a:lnSpc>
                  <a:spcPts val="3023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05743" y="2910765"/>
              <a:ext cx="1608605" cy="113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124"/>
                </a:lnSpc>
                <a:spcBef>
                  <a:spcPct val="0"/>
                </a:spcBef>
              </a:pPr>
              <a:r>
                <a:rPr lang="en-US" sz="5089">
                  <a:solidFill>
                    <a:srgbClr val="FDFDFD"/>
                  </a:solidFill>
                  <a:latin typeface="Open Sans Extra Bold"/>
                </a:rPr>
                <a:t>02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39789" y="3086100"/>
            <a:ext cx="2247387" cy="2742166"/>
          </a:xfrm>
          <a:custGeom>
            <a:avLst/>
            <a:gdLst/>
            <a:ahLst/>
            <a:cxnLst/>
            <a:rect r="r" b="b" t="t" l="l"/>
            <a:pathLst>
              <a:path h="2742166" w="2247387">
                <a:moveTo>
                  <a:pt x="0" y="0"/>
                </a:moveTo>
                <a:lnTo>
                  <a:pt x="2247387" y="0"/>
                </a:lnTo>
                <a:lnTo>
                  <a:pt x="2247387" y="2742166"/>
                </a:lnTo>
                <a:lnTo>
                  <a:pt x="0" y="274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790590" y="3086100"/>
            <a:ext cx="2374700" cy="2374700"/>
          </a:xfrm>
          <a:custGeom>
            <a:avLst/>
            <a:gdLst/>
            <a:ahLst/>
            <a:cxnLst/>
            <a:rect r="r" b="b" t="t" l="l"/>
            <a:pathLst>
              <a:path h="2374700" w="2374700">
                <a:moveTo>
                  <a:pt x="0" y="0"/>
                </a:moveTo>
                <a:lnTo>
                  <a:pt x="2374700" y="0"/>
                </a:lnTo>
                <a:lnTo>
                  <a:pt x="2374700" y="2374700"/>
                </a:lnTo>
                <a:lnTo>
                  <a:pt x="0" y="237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02192" y="5828266"/>
            <a:ext cx="2090592" cy="2090592"/>
          </a:xfrm>
          <a:custGeom>
            <a:avLst/>
            <a:gdLst/>
            <a:ahLst/>
            <a:cxnLst/>
            <a:rect r="r" b="b" t="t" l="l"/>
            <a:pathLst>
              <a:path h="2090592" w="2090592">
                <a:moveTo>
                  <a:pt x="0" y="0"/>
                </a:moveTo>
                <a:lnTo>
                  <a:pt x="2090592" y="0"/>
                </a:lnTo>
                <a:lnTo>
                  <a:pt x="2090592" y="2090592"/>
                </a:lnTo>
                <a:lnTo>
                  <a:pt x="0" y="2090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21098" y="462751"/>
            <a:ext cx="2298740" cy="2298740"/>
          </a:xfrm>
          <a:custGeom>
            <a:avLst/>
            <a:gdLst/>
            <a:ahLst/>
            <a:cxnLst/>
            <a:rect r="r" b="b" t="t" l="l"/>
            <a:pathLst>
              <a:path h="2298740" w="2298740">
                <a:moveTo>
                  <a:pt x="0" y="0"/>
                </a:moveTo>
                <a:lnTo>
                  <a:pt x="2298741" y="0"/>
                </a:lnTo>
                <a:lnTo>
                  <a:pt x="2298741" y="2298741"/>
                </a:lnTo>
                <a:lnTo>
                  <a:pt x="0" y="2298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5807" y="1702552"/>
            <a:ext cx="8000756" cy="83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FDFDFD"/>
                </a:solidFill>
                <a:latin typeface="Open Sans Extra Bold"/>
              </a:rPr>
              <a:t>Future Developments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DAGE86jGVrE</dc:identifier>
  <dcterms:modified xsi:type="dcterms:W3CDTF">2011-08-01T06:04:30Z</dcterms:modified>
  <cp:revision>1</cp:revision>
  <dc:title> Adaptive Quizzing Platform Presentation</dc:title>
</cp:coreProperties>
</file>